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300" r:id="rId3"/>
    <p:sldId id="257" r:id="rId4"/>
    <p:sldId id="281" r:id="rId5"/>
    <p:sldId id="282" r:id="rId6"/>
    <p:sldId id="299" r:id="rId7"/>
    <p:sldId id="283" r:id="rId8"/>
    <p:sldId id="289" r:id="rId9"/>
    <p:sldId id="290" r:id="rId10"/>
    <p:sldId id="291" r:id="rId11"/>
    <p:sldId id="293" r:id="rId12"/>
    <p:sldId id="295" r:id="rId13"/>
    <p:sldId id="296" r:id="rId14"/>
    <p:sldId id="258" r:id="rId15"/>
    <p:sldId id="284" r:id="rId16"/>
    <p:sldId id="297" r:id="rId17"/>
    <p:sldId id="259" r:id="rId18"/>
    <p:sldId id="285" r:id="rId19"/>
    <p:sldId id="260" r:id="rId20"/>
    <p:sldId id="261" r:id="rId21"/>
    <p:sldId id="287" r:id="rId22"/>
    <p:sldId id="288" r:id="rId23"/>
    <p:sldId id="266" r:id="rId24"/>
    <p:sldId id="262" r:id="rId25"/>
    <p:sldId id="263" r:id="rId26"/>
    <p:sldId id="264" r:id="rId27"/>
    <p:sldId id="265" r:id="rId28"/>
    <p:sldId id="267" r:id="rId29"/>
    <p:sldId id="268" r:id="rId30"/>
    <p:sldId id="269" r:id="rId31"/>
    <p:sldId id="270" r:id="rId32"/>
    <p:sldId id="271" r:id="rId33"/>
    <p:sldId id="272" r:id="rId34"/>
    <p:sldId id="273" r:id="rId35"/>
    <p:sldId id="274" r:id="rId36"/>
    <p:sldId id="298" r:id="rId37"/>
    <p:sldId id="275" r:id="rId38"/>
    <p:sldId id="276" r:id="rId39"/>
    <p:sldId id="277" r:id="rId40"/>
    <p:sldId id="278" r:id="rId41"/>
    <p:sldId id="279" r:id="rId42"/>
    <p:sldId id="280" r:id="rId4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4" d="100"/>
          <a:sy n="104" d="100"/>
        </p:scale>
        <p:origin x="1824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FA640D-0618-4EDA-A07C-9D8AE0ED0713}" type="datetimeFigureOut">
              <a:rPr lang="zh-CN" altLang="en-US" smtClean="0"/>
              <a:t>2022/9/13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043E0B-F49F-43F7-9122-07989082375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Chapter 1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an Image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203848" y="2852936"/>
            <a:ext cx="2520280" cy="21602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An Imaging System</a:t>
            </a:r>
            <a:endParaRPr lang="zh-CN" altLang="en-US" sz="3600" dirty="0"/>
          </a:p>
        </p:txBody>
      </p:sp>
      <p:sp>
        <p:nvSpPr>
          <p:cNvPr id="7" name="右箭头 6"/>
          <p:cNvSpPr/>
          <p:nvPr/>
        </p:nvSpPr>
        <p:spPr>
          <a:xfrm>
            <a:off x="5940152" y="3789040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2195736" y="3789040"/>
            <a:ext cx="7920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48264" y="3501008"/>
            <a:ext cx="1440160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Image</a:t>
            </a:r>
            <a:endParaRPr lang="zh-CN" altLang="en-US" sz="3600" dirty="0"/>
          </a:p>
        </p:txBody>
      </p:sp>
      <p:sp>
        <p:nvSpPr>
          <p:cNvPr id="10" name="矩形 9"/>
          <p:cNvSpPr/>
          <p:nvPr/>
        </p:nvSpPr>
        <p:spPr>
          <a:xfrm>
            <a:off x="755576" y="3501008"/>
            <a:ext cx="129614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Input?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3059832" y="2708920"/>
            <a:ext cx="2664296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 Photograph?</a:t>
            </a:r>
            <a:endParaRPr lang="zh-CN" altLang="en-US" dirty="0"/>
          </a:p>
        </p:txBody>
      </p:sp>
      <p:pic>
        <p:nvPicPr>
          <p:cNvPr id="11" name="内容占位符 10" descr="camera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491880" y="3068960"/>
            <a:ext cx="1944216" cy="1566620"/>
          </a:xfrm>
        </p:spPr>
      </p:pic>
      <p:sp>
        <p:nvSpPr>
          <p:cNvPr id="7" name="右箭头 6"/>
          <p:cNvSpPr/>
          <p:nvPr/>
        </p:nvSpPr>
        <p:spPr>
          <a:xfrm>
            <a:off x="5940152" y="3789040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2195736" y="3789040"/>
            <a:ext cx="7920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948264" y="3501008"/>
            <a:ext cx="1656184" cy="10081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Photo</a:t>
            </a:r>
            <a:endParaRPr lang="zh-CN" altLang="en-US" sz="3600" dirty="0"/>
          </a:p>
        </p:txBody>
      </p:sp>
      <p:sp>
        <p:nvSpPr>
          <p:cNvPr id="10" name="矩形 9"/>
          <p:cNvSpPr/>
          <p:nvPr/>
        </p:nvSpPr>
        <p:spPr>
          <a:xfrm>
            <a:off x="755576" y="3501008"/>
            <a:ext cx="1296144" cy="11521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Scene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of 3D Model</a:t>
            </a:r>
            <a:endParaRPr lang="zh-CN" altLang="en-US" dirty="0"/>
          </a:p>
        </p:txBody>
      </p:sp>
      <p:pic>
        <p:nvPicPr>
          <p:cNvPr id="11" name="内容占位符 10" descr="dragon_3dmode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876256" y="3068960"/>
            <a:ext cx="2009800" cy="2009800"/>
          </a:xfrm>
        </p:spPr>
      </p:pic>
      <p:sp>
        <p:nvSpPr>
          <p:cNvPr id="6" name="矩形 5"/>
          <p:cNvSpPr/>
          <p:nvPr/>
        </p:nvSpPr>
        <p:spPr>
          <a:xfrm>
            <a:off x="3131840" y="2780928"/>
            <a:ext cx="2736304" cy="23042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dirty="0"/>
              <a:t>Imaging System: 3D Render Software</a:t>
            </a:r>
            <a:endParaRPr lang="zh-CN" altLang="en-US" sz="3600" dirty="0"/>
          </a:p>
        </p:txBody>
      </p:sp>
      <p:sp>
        <p:nvSpPr>
          <p:cNvPr id="7" name="右箭头 6"/>
          <p:cNvSpPr/>
          <p:nvPr/>
        </p:nvSpPr>
        <p:spPr>
          <a:xfrm>
            <a:off x="5940152" y="3789040"/>
            <a:ext cx="720080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2195736" y="3789040"/>
            <a:ext cx="792088" cy="4320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55576" y="2852936"/>
            <a:ext cx="1368152" cy="25202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/>
              <a:t>Input:</a:t>
            </a:r>
          </a:p>
          <a:p>
            <a:pPr algn="ctr"/>
            <a:r>
              <a:rPr lang="en-US" altLang="zh-CN" sz="3200" dirty="0"/>
              <a:t>3D Model</a:t>
            </a:r>
          </a:p>
          <a:p>
            <a:pPr algn="ctr"/>
            <a:r>
              <a:rPr lang="en-US" altLang="zh-CN" sz="3200" dirty="0"/>
              <a:t>File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Color Image and gray level image  </a:t>
            </a:r>
            <a:endParaRPr lang="zh-CN" altLang="en-US" dirty="0"/>
          </a:p>
        </p:txBody>
      </p:sp>
      <p:pic>
        <p:nvPicPr>
          <p:cNvPr id="4" name="内容占位符 3" descr="landscape-photography-46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611560" y="2132856"/>
            <a:ext cx="3600400" cy="3600400"/>
          </a:xfrm>
        </p:spPr>
      </p:pic>
      <p:pic>
        <p:nvPicPr>
          <p:cNvPr id="5" name="图片 4" descr="landscape-photography-gray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32040" y="2132856"/>
            <a:ext cx="3600400" cy="3600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1.1.1 What is an Image? (Gray Level)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 image can be define as a two-dimensional function f(</a:t>
            </a:r>
            <a:r>
              <a:rPr lang="en-US" altLang="zh-CN" dirty="0" err="1"/>
              <a:t>x,y</a:t>
            </a:r>
            <a:r>
              <a:rPr lang="en-US" altLang="zh-CN" dirty="0"/>
              <a:t>), where x and y are spatial coordinates, and the value of amplitude or value of f at (x, y) is call the intensity or gray level of  f  at that point.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41784"/>
            <a:ext cx="8229600" cy="1143000"/>
          </a:xfrm>
        </p:spPr>
        <p:txBody>
          <a:bodyPr/>
          <a:lstStyle/>
          <a:p>
            <a:r>
              <a:rPr lang="en-US" altLang="zh-CN" dirty="0"/>
              <a:t>Mathematical model of Image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zh-CN" altLang="en-US" dirty="0"/>
          </a:p>
        </p:txBody>
      </p:sp>
      <p:pic>
        <p:nvPicPr>
          <p:cNvPr id="6" name="Picture 4" descr="len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59832" y="3140968"/>
            <a:ext cx="2703513" cy="2703512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cxnSp>
        <p:nvCxnSpPr>
          <p:cNvPr id="8" name="直接箭头连接符 7"/>
          <p:cNvCxnSpPr/>
          <p:nvPr/>
        </p:nvCxnSpPr>
        <p:spPr>
          <a:xfrm>
            <a:off x="3059832" y="5877272"/>
            <a:ext cx="36004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 flipV="1">
            <a:off x="3059832" y="2564904"/>
            <a:ext cx="0" cy="331236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411760" y="594928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Origin</a:t>
            </a:r>
            <a:endParaRPr lang="zh-CN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444208" y="6021288"/>
            <a:ext cx="576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75856" y="2420888"/>
            <a:ext cx="504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Y</a:t>
            </a:r>
            <a:endParaRPr lang="zh-CN" altLang="en-US" dirty="0"/>
          </a:p>
        </p:txBody>
      </p:sp>
      <p:sp>
        <p:nvSpPr>
          <p:cNvPr id="21" name="线形标注 1 20"/>
          <p:cNvSpPr/>
          <p:nvPr/>
        </p:nvSpPr>
        <p:spPr>
          <a:xfrm>
            <a:off x="4644008" y="2348880"/>
            <a:ext cx="2376264" cy="504056"/>
          </a:xfrm>
          <a:prstGeom prst="borderCallout1">
            <a:avLst>
              <a:gd name="adj1" fmla="val 38347"/>
              <a:gd name="adj2" fmla="val -1017"/>
              <a:gd name="adj3" fmla="val 653366"/>
              <a:gd name="adj4" fmla="val -3363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Location:</a:t>
            </a:r>
            <a:r>
              <a:rPr lang="en-US" altLang="zh-CN" dirty="0">
                <a:sym typeface="Wingdings" panose="05000000000000000000" pitchFamily="2" charset="2"/>
              </a:rPr>
              <a:t>(</a:t>
            </a:r>
            <a:r>
              <a:rPr lang="en-US" altLang="zh-CN" dirty="0" err="1">
                <a:sym typeface="Wingdings" panose="05000000000000000000" pitchFamily="2" charset="2"/>
              </a:rPr>
              <a:t>x,y</a:t>
            </a:r>
            <a:r>
              <a:rPr lang="en-US" altLang="zh-CN" dirty="0">
                <a:sym typeface="Wingdings" panose="05000000000000000000" pitchFamily="2" charset="2"/>
              </a:rPr>
              <a:t>)</a:t>
            </a:r>
          </a:p>
          <a:p>
            <a:pPr algn="ctr"/>
            <a:r>
              <a:rPr lang="en-US" altLang="zh-CN" dirty="0" err="1">
                <a:sym typeface="Wingdings" panose="05000000000000000000" pitchFamily="2" charset="2"/>
              </a:rPr>
              <a:t>Value:</a:t>
            </a:r>
            <a:r>
              <a:rPr lang="en-US" altLang="zh-CN" dirty="0" err="1"/>
              <a:t>f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an Color Image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f(</a:t>
            </a:r>
            <a:r>
              <a:rPr lang="en-US" altLang="zh-CN" dirty="0" err="1"/>
              <a:t>x,y</a:t>
            </a:r>
            <a:r>
              <a:rPr lang="en-US" altLang="zh-CN" dirty="0"/>
              <a:t>) is a vector, for example, [</a:t>
            </a:r>
            <a:r>
              <a:rPr lang="en-US" altLang="zh-CN" dirty="0" err="1"/>
              <a:t>r,g,b</a:t>
            </a:r>
            <a:r>
              <a:rPr lang="en-US" altLang="zh-CN" dirty="0"/>
              <a:t>]T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1.1.2 What is a Digital Image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When </a:t>
            </a:r>
            <a:r>
              <a:rPr lang="en-US" altLang="zh-CN" dirty="0" err="1"/>
              <a:t>x,y,intensity</a:t>
            </a:r>
            <a:r>
              <a:rPr lang="en-US" altLang="zh-CN" dirty="0"/>
              <a:t> of  f  are all finite, discrete quantities, we call the image as Digital Image.</a:t>
            </a:r>
            <a:endParaRPr lang="zh-CN" altLang="zh-CN" dirty="0"/>
          </a:p>
          <a:p>
            <a:pPr>
              <a:buNone/>
            </a:pPr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Because the coordinate (</a:t>
            </a:r>
            <a:r>
              <a:rPr lang="en-US" altLang="zh-CN" dirty="0" err="1"/>
              <a:t>x,y</a:t>
            </a:r>
            <a:r>
              <a:rPr lang="en-US" altLang="zh-CN" dirty="0"/>
              <a:t>) are discrete, so a digital image can be considered as a Matrix or a 2D array.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err="1"/>
              <a:t>Carte’sian</a:t>
            </a:r>
            <a:r>
              <a:rPr lang="en-US" altLang="zh-CN" dirty="0"/>
              <a:t> coordinate system</a:t>
            </a:r>
            <a:br>
              <a:rPr lang="en-US" altLang="zh-CN" dirty="0"/>
            </a:br>
            <a:r>
              <a:rPr lang="en-US" altLang="zh-CN" dirty="0"/>
              <a:t>Graphics Coordinate System</a:t>
            </a:r>
            <a:endParaRPr lang="zh-CN" altLang="en-US" dirty="0"/>
          </a:p>
        </p:txBody>
      </p:sp>
      <p:pic>
        <p:nvPicPr>
          <p:cNvPr id="4" name="内容占位符 3" descr="Graph20of20cartesia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2132856"/>
            <a:ext cx="3276600" cy="3305175"/>
          </a:xfrm>
        </p:spPr>
      </p:pic>
      <p:pic>
        <p:nvPicPr>
          <p:cNvPr id="5" name="图片 4" descr="cartesian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9512" y="4365104"/>
            <a:ext cx="1758379" cy="2113607"/>
          </a:xfrm>
          <a:prstGeom prst="rect">
            <a:avLst/>
          </a:prstGeom>
        </p:spPr>
      </p:pic>
      <p:pic>
        <p:nvPicPr>
          <p:cNvPr id="6" name="图片 5" descr="Computer_coordinates_2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572000" y="2276872"/>
            <a:ext cx="4193780" cy="3047166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1.1.2 What is a Digital Image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altLang="zh-CN" dirty="0"/>
              <a:t>Gray level digital image:2-D byte array</a:t>
            </a:r>
          </a:p>
          <a:p>
            <a:r>
              <a:rPr lang="en-US" altLang="zh-CN" dirty="0"/>
              <a:t>Range of byte: [min max]</a:t>
            </a:r>
          </a:p>
          <a:p>
            <a:pPr lvl="1"/>
            <a:r>
              <a:rPr lang="en-US" altLang="zh-CN" dirty="0"/>
              <a:t>Min: Black</a:t>
            </a:r>
          </a:p>
          <a:p>
            <a:pPr lvl="1"/>
            <a:r>
              <a:rPr lang="en-US" altLang="zh-CN" dirty="0"/>
              <a:t>Max: White</a:t>
            </a:r>
          </a:p>
          <a:p>
            <a:pPr lvl="1"/>
            <a:endParaRPr lang="en-US" altLang="zh-CN" dirty="0"/>
          </a:p>
          <a:p>
            <a:pPr lvl="1">
              <a:buNone/>
            </a:pPr>
            <a:r>
              <a:rPr lang="en-US" altLang="zh-CN" dirty="0"/>
              <a:t>[Programming of “Hello, Image”]</a:t>
            </a:r>
          </a:p>
          <a:p>
            <a:pPr lvl="1">
              <a:buNone/>
            </a:pPr>
            <a:r>
              <a:rPr lang="en-US" altLang="zh-CN" dirty="0"/>
              <a:t>[Introduction to C--]	</a:t>
            </a:r>
          </a:p>
          <a:p>
            <a:pPr lvl="1">
              <a:buNone/>
            </a:pPr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073C1C-B7DC-6D46-F87B-0EDB4F8E8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Contents of Chapter 1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676ED7-7BB5-31AC-CBFD-E33423CF2A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 questions about digital image processing</a:t>
            </a:r>
          </a:p>
          <a:p>
            <a:pPr lvl="1"/>
            <a:r>
              <a:rPr lang="en-US" altLang="zh-CN" dirty="0"/>
              <a:t>What is an image?</a:t>
            </a:r>
          </a:p>
          <a:p>
            <a:pPr lvl="1"/>
            <a:r>
              <a:rPr lang="en-US" altLang="zh-CN" dirty="0"/>
              <a:t>What is a digital image?</a:t>
            </a:r>
          </a:p>
          <a:p>
            <a:pPr lvl="1"/>
            <a:r>
              <a:rPr lang="en-US" altLang="zh-CN" dirty="0"/>
              <a:t>What is digital image processing?</a:t>
            </a:r>
          </a:p>
          <a:p>
            <a:r>
              <a:rPr lang="en-US" altLang="zh-CN" dirty="0"/>
              <a:t>An introduction to programming of digital  image processing   </a:t>
            </a:r>
          </a:p>
          <a:p>
            <a:r>
              <a:rPr lang="en-US" altLang="zh-CN" dirty="0"/>
              <a:t>Applications of digital image processing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62679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1.1.3 Pixel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Pixel can be see the element of picture or image.</a:t>
            </a:r>
            <a:endParaRPr lang="zh-CN" altLang="zh-CN" dirty="0"/>
          </a:p>
          <a:p>
            <a:r>
              <a:rPr lang="en-US" altLang="zh-CN" dirty="0"/>
              <a:t>Each pixel has a particular location  ((</a:t>
            </a:r>
            <a:r>
              <a:rPr lang="en-US" altLang="zh-CN" dirty="0" err="1"/>
              <a:t>x,y</a:t>
            </a:r>
            <a:r>
              <a:rPr lang="en-US" altLang="zh-CN" dirty="0"/>
              <a:t>) coordinate) and value(intensity or color)</a:t>
            </a:r>
            <a:endParaRPr lang="zh-CN" altLang="zh-CN" dirty="0"/>
          </a:p>
          <a:p>
            <a:r>
              <a:rPr lang="en-US" altLang="zh-CN" dirty="0"/>
              <a:t>[Programming: How to access pixel, read and write operation]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1.1.3 Pixel</a:t>
            </a:r>
            <a:endParaRPr lang="zh-CN" altLang="en-US" dirty="0"/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1600200"/>
          <a:ext cx="3610744" cy="370100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513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13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13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13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13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13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13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13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62626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26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26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26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26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26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626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62626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1.1.3 Pixel</a:t>
            </a:r>
            <a:endParaRPr lang="zh-CN" altLang="en-US" dirty="0"/>
          </a:p>
        </p:txBody>
      </p:sp>
      <p:graphicFrame>
        <p:nvGraphicFramePr>
          <p:cNvPr id="5" name="内容占位符 3"/>
          <p:cNvGraphicFramePr/>
          <p:nvPr/>
        </p:nvGraphicFramePr>
        <p:xfrm>
          <a:off x="4644008" y="1628800"/>
          <a:ext cx="3744416" cy="36004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0405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052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450050"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solidFill>
                            <a:schemeClr val="bg1"/>
                          </a:solidFill>
                        </a:rPr>
                        <a:t>0</a:t>
                      </a:r>
                      <a:endParaRPr lang="zh-CN" altLang="en-US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50050"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A0</a:t>
                      </a:r>
                      <a:endParaRPr lang="zh-CN" altLang="en-US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1.1.3 Pixel</a:t>
            </a:r>
            <a:endParaRPr lang="zh-CN" altLang="en-US" dirty="0"/>
          </a:p>
        </p:txBody>
      </p:sp>
      <p:pic>
        <p:nvPicPr>
          <p:cNvPr id="4" name="内容占位符 3" descr="lenna_pixel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27584" y="1556792"/>
            <a:ext cx="3022203" cy="3022203"/>
          </a:xfrm>
        </p:spPr>
      </p:pic>
      <p:pic>
        <p:nvPicPr>
          <p:cNvPr id="5" name="图片 4" descr="coordsy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39952" y="1556792"/>
            <a:ext cx="4752528" cy="31683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1.1.4 Image Resolution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Logic Resolution, Image Size:</a:t>
            </a:r>
          </a:p>
          <a:p>
            <a:pPr lvl="1"/>
            <a:r>
              <a:rPr lang="en-US" altLang="zh-CN" dirty="0"/>
              <a:t>How many pixels in a image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Camera Sensor Resolution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Resolution:  2 megabyte pixels</a:t>
            </a:r>
            <a:endParaRPr lang="zh-CN" altLang="en-US" dirty="0"/>
          </a:p>
        </p:txBody>
      </p:sp>
      <p:pic>
        <p:nvPicPr>
          <p:cNvPr id="6" name="图片 5" descr="camera-sensor-size-1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11560" y="2348880"/>
            <a:ext cx="5048250" cy="2019300"/>
          </a:xfrm>
          <a:prstGeom prst="rect">
            <a:avLst/>
          </a:prstGeom>
        </p:spPr>
      </p:pic>
      <p:pic>
        <p:nvPicPr>
          <p:cNvPr id="7" name="图片 6" descr="Mini-Board-Camera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868144" y="3573016"/>
            <a:ext cx="2880320" cy="288032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Screen Resolution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VGA resolution: 640 X 480 </a:t>
            </a:r>
          </a:p>
          <a:p>
            <a:r>
              <a:rPr lang="en-US" altLang="zh-CN" dirty="0"/>
              <a:t> HD resolution: 1920 X 1080</a:t>
            </a:r>
            <a:endParaRPr lang="zh-CN" altLang="en-US" dirty="0"/>
          </a:p>
        </p:txBody>
      </p:sp>
      <p:pic>
        <p:nvPicPr>
          <p:cNvPr id="4" name="图片 3" descr="12205456152045857485ben_LCD_screen.svg.hi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9552" y="3068960"/>
            <a:ext cx="4782994" cy="3459699"/>
          </a:xfrm>
          <a:prstGeom prst="rect">
            <a:avLst/>
          </a:prstGeom>
        </p:spPr>
      </p:pic>
      <p:pic>
        <p:nvPicPr>
          <p:cNvPr id="5" name="图片 4" descr="samsung_eco_cell_phon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2120" y="2924944"/>
            <a:ext cx="3246558" cy="2750386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Aspect Ratio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Aspect Ratio = width / height</a:t>
            </a:r>
          </a:p>
          <a:p>
            <a:pPr>
              <a:buNone/>
            </a:pPr>
            <a:r>
              <a:rPr lang="en-US" altLang="zh-CN" dirty="0"/>
              <a:t>2 megabyte pixels = 1600X1200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 descr="IC50089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15816" y="3645024"/>
            <a:ext cx="4398682" cy="187220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1.1.4 Image Resolution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[Programming: Image Size]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763688" y="2492896"/>
          <a:ext cx="3888430" cy="3605503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8884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88843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41049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(0,0)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000" dirty="0"/>
                        <a:t>(1,0)</a:t>
                      </a:r>
                      <a:endParaRPr lang="zh-CN" altLang="en-US" sz="1000" dirty="0"/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(0,1)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000" dirty="0"/>
                        <a:t>(1,1)</a:t>
                      </a:r>
                      <a:endParaRPr lang="zh-CN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1049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" name="矩形标注 4"/>
          <p:cNvSpPr/>
          <p:nvPr/>
        </p:nvSpPr>
        <p:spPr>
          <a:xfrm>
            <a:off x="6228184" y="1772816"/>
            <a:ext cx="2376264" cy="1008112"/>
          </a:xfrm>
          <a:prstGeom prst="wedgeRectCallout">
            <a:avLst>
              <a:gd name="adj1" fmla="val -81097"/>
              <a:gd name="adj2" fmla="val 501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</a:t>
            </a:r>
            <a:r>
              <a:rPr lang="en-US" altLang="zh-CN" dirty="0" err="1"/>
              <a:t>f.GetLegth</a:t>
            </a:r>
            <a:r>
              <a:rPr lang="en-US" altLang="zh-CN" dirty="0"/>
              <a:t>(0)-1,0)</a:t>
            </a:r>
            <a:endParaRPr lang="zh-CN" altLang="en-US" dirty="0"/>
          </a:p>
        </p:txBody>
      </p:sp>
      <p:sp>
        <p:nvSpPr>
          <p:cNvPr id="6" name="矩形标注 5"/>
          <p:cNvSpPr/>
          <p:nvPr/>
        </p:nvSpPr>
        <p:spPr>
          <a:xfrm>
            <a:off x="323528" y="6165304"/>
            <a:ext cx="2448272" cy="504056"/>
          </a:xfrm>
          <a:prstGeom prst="wedgeRectCallout">
            <a:avLst>
              <a:gd name="adj1" fmla="val 19061"/>
              <a:gd name="adj2" fmla="val -1021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(0,f.GetLegth(1)-1)</a:t>
            </a:r>
            <a:endParaRPr lang="zh-CN" altLang="en-US" dirty="0"/>
          </a:p>
        </p:txBody>
      </p:sp>
      <p:sp>
        <p:nvSpPr>
          <p:cNvPr id="7" name="圆角矩形标注 6"/>
          <p:cNvSpPr/>
          <p:nvPr/>
        </p:nvSpPr>
        <p:spPr>
          <a:xfrm>
            <a:off x="6084168" y="4653136"/>
            <a:ext cx="2808312" cy="1008112"/>
          </a:xfrm>
          <a:prstGeom prst="wedgeRoundRectCallout">
            <a:avLst>
              <a:gd name="adj1" fmla="val -75490"/>
              <a:gd name="adj2" fmla="val 7472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(</a:t>
            </a:r>
            <a:r>
              <a:rPr lang="en-US" altLang="zh-CN" sz="1200" dirty="0" err="1"/>
              <a:t>f.GetLength</a:t>
            </a:r>
            <a:r>
              <a:rPr lang="en-US" altLang="zh-CN" sz="1200" dirty="0"/>
              <a:t>(0)-1,f.GetLength(1)-1)</a:t>
            </a:r>
            <a:endParaRPr lang="zh-CN" altLang="en-US" sz="12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1.2 What is Digital Image Processing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556792"/>
            <a:ext cx="8229600" cy="4525963"/>
          </a:xfrm>
        </p:spPr>
        <p:txBody>
          <a:bodyPr/>
          <a:lstStyle/>
          <a:p>
            <a:r>
              <a:rPr lang="en-US" altLang="zh-CN" dirty="0"/>
              <a:t>Digital image processing means processing digital images by means of digital computers.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131840" y="3068960"/>
            <a:ext cx="244827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Processing System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164288" y="350100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output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3429000"/>
            <a:ext cx="792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input</a:t>
            </a:r>
            <a:endParaRPr lang="zh-CN" altLang="en-US" dirty="0"/>
          </a:p>
        </p:txBody>
      </p:sp>
      <p:sp>
        <p:nvSpPr>
          <p:cNvPr id="7" name="右箭头 6"/>
          <p:cNvSpPr/>
          <p:nvPr/>
        </p:nvSpPr>
        <p:spPr>
          <a:xfrm>
            <a:off x="1763688" y="3501008"/>
            <a:ext cx="122413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箭头 7"/>
          <p:cNvSpPr/>
          <p:nvPr/>
        </p:nvSpPr>
        <p:spPr>
          <a:xfrm>
            <a:off x="5868144" y="3573016"/>
            <a:ext cx="108012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275856" y="4725144"/>
            <a:ext cx="2448272" cy="122413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Digital Image</a:t>
            </a:r>
          </a:p>
          <a:p>
            <a:pPr algn="ctr"/>
            <a:r>
              <a:rPr lang="en-US" altLang="zh-CN" dirty="0"/>
              <a:t>Processing System</a:t>
            </a:r>
            <a:endParaRPr lang="zh-CN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308304" y="5157192"/>
            <a:ext cx="18356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Output:g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 or </a:t>
            </a:r>
            <a:r>
              <a:rPr lang="zh-CN" altLang="en-US" dirty="0"/>
              <a:t>？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95536" y="5085184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Input:f</a:t>
            </a:r>
            <a:r>
              <a:rPr lang="en-US" altLang="zh-CN" dirty="0"/>
              <a:t>(</a:t>
            </a:r>
            <a:r>
              <a:rPr lang="en-US" altLang="zh-CN" dirty="0" err="1"/>
              <a:t>x,y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2" name="右箭头 11"/>
          <p:cNvSpPr/>
          <p:nvPr/>
        </p:nvSpPr>
        <p:spPr>
          <a:xfrm>
            <a:off x="1907704" y="5157192"/>
            <a:ext cx="122413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6012160" y="5229200"/>
            <a:ext cx="108012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1.1 Basic Concepts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1.1.1 What is an Image?</a:t>
            </a:r>
          </a:p>
          <a:p>
            <a:pPr lvl="1"/>
            <a:r>
              <a:rPr lang="en-US" b="1" dirty="0"/>
              <a:t>photograph</a:t>
            </a:r>
            <a:r>
              <a:rPr lang="en-US" altLang="zh-CN" dirty="0"/>
              <a:t> == Image?</a:t>
            </a:r>
            <a:endParaRPr lang="zh-CN" alt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altLang="zh-CN" dirty="0"/>
              <a:t>1.3 Applications of Image Processing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1.3.1 Low Level Image Processing</a:t>
            </a:r>
          </a:p>
          <a:p>
            <a:pPr lvl="1">
              <a:buNone/>
            </a:pPr>
            <a:r>
              <a:rPr lang="en-US" altLang="zh-CN" dirty="0"/>
              <a:t>Spatial Transforms</a:t>
            </a:r>
          </a:p>
          <a:p>
            <a:pPr lvl="1"/>
            <a:r>
              <a:rPr lang="en-US" altLang="zh-CN" dirty="0"/>
              <a:t>[Demo of same picture view software]</a:t>
            </a:r>
          </a:p>
          <a:p>
            <a:endParaRPr lang="en-US" altLang="zh-CN" dirty="0"/>
          </a:p>
          <a:p>
            <a:pPr lvl="1"/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Enhancement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get a better image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492896"/>
            <a:ext cx="6315075" cy="180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Image Restoration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get more “real” image </a:t>
            </a:r>
            <a:r>
              <a:rPr lang="zh-CN" altLang="en-US" dirty="0"/>
              <a:t>（</a:t>
            </a:r>
            <a:r>
              <a:rPr lang="en-US" altLang="zh-CN"/>
              <a:t>9.30</a:t>
            </a:r>
            <a:r>
              <a:rPr lang="zh-CN" altLang="en-US"/>
              <a:t>）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2420888"/>
            <a:ext cx="4695825" cy="351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dirty="0"/>
              <a:t>1.3.2 Image Compression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Why we need this Technology</a:t>
            </a:r>
          </a:p>
          <a:p>
            <a:pPr lvl="1"/>
            <a:r>
              <a:rPr lang="en-US" altLang="zh-CN" dirty="0"/>
              <a:t> The   amount data of image or video may be extremely huge</a:t>
            </a:r>
            <a:endParaRPr lang="zh-CN" alt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1.3.2 Image Compression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altLang="zh-CN" dirty="0"/>
              <a:t>The amount data of 2 hour of SD Video.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SD means Standard Definition, resolution is 720X480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to storage a pixel of color image need 3bytes.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One second data is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720X480 (resolution)X 3 X 30(frames/sec) = 31,104,000 bytes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total amount is</a:t>
            </a:r>
            <a:endParaRPr lang="zh-CN" altLang="zh-CN" dirty="0"/>
          </a:p>
          <a:p>
            <a:r>
              <a:rPr lang="en-US" altLang="zh-CN" dirty="0"/>
              <a:t>31,104,000 X 3600 (sec/h) X 2 = 2.24 X 10 to power of 11 bytes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or 224 GB (gigabyte)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1.3.2 Image Compression</a:t>
            </a:r>
            <a:endParaRPr lang="zh-CN" alt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5" y="1642698"/>
            <a:ext cx="5963716" cy="43785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1.3.2 Image Compression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Data Compress</a:t>
            </a:r>
            <a:r>
              <a:rPr lang="zh-CN" altLang="en-US" dirty="0"/>
              <a:t>：</a:t>
            </a:r>
            <a:r>
              <a:rPr lang="en-US" altLang="zh-CN" b="1" dirty="0"/>
              <a:t>entropy coding</a:t>
            </a:r>
            <a:r>
              <a:rPr lang="zh-CN" altLang="en-US" b="1" dirty="0"/>
              <a:t>，</a:t>
            </a:r>
            <a:r>
              <a:rPr lang="en-US" altLang="zh-CN" b="1" dirty="0"/>
              <a:t> lossless compression</a:t>
            </a:r>
          </a:p>
          <a:p>
            <a:r>
              <a:rPr lang="en-US" altLang="zh-CN" b="1" dirty="0"/>
              <a:t>Image Compress </a:t>
            </a:r>
            <a:r>
              <a:rPr lang="zh-CN" altLang="en-US" b="1" dirty="0"/>
              <a:t>：</a:t>
            </a:r>
            <a:r>
              <a:rPr lang="en-US" altLang="zh-CN" b="1" dirty="0"/>
              <a:t>DCT</a:t>
            </a:r>
            <a:r>
              <a:rPr lang="zh-CN" altLang="en-US" b="1" dirty="0"/>
              <a:t>，</a:t>
            </a:r>
            <a:r>
              <a:rPr lang="en-US" altLang="zh-CN" b="1" dirty="0"/>
              <a:t> entropy coding</a:t>
            </a:r>
            <a:r>
              <a:rPr lang="zh-CN" altLang="en-US" b="1" dirty="0"/>
              <a:t>，</a:t>
            </a:r>
            <a:r>
              <a:rPr lang="en-US" altLang="zh-CN" b="1" dirty="0"/>
              <a:t>ext,  </a:t>
            </a:r>
            <a:r>
              <a:rPr lang="en-US" altLang="zh-CN" b="1" dirty="0" err="1"/>
              <a:t>lossy</a:t>
            </a:r>
            <a:r>
              <a:rPr lang="en-US" altLang="zh-CN" b="1" dirty="0"/>
              <a:t> compression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600" dirty="0"/>
              <a:t>1.3.3 computer vision or machine vision</a:t>
            </a:r>
            <a:endParaRPr lang="zh-CN" altLang="en-US" sz="36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dirty="0"/>
              <a:t>Use computer and image sensor to emulate human vision</a:t>
            </a:r>
          </a:p>
          <a:p>
            <a:pPr>
              <a:buNone/>
            </a:pPr>
            <a:endParaRPr lang="en-US" altLang="zh-CN" dirty="0"/>
          </a:p>
          <a:p>
            <a:pPr>
              <a:buNone/>
            </a:pPr>
            <a:r>
              <a:rPr lang="en-US" altLang="zh-CN" dirty="0"/>
              <a:t>				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267744" y="2924944"/>
            <a:ext cx="4176464" cy="10801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What is Where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71600" y="4653136"/>
            <a:ext cx="3096344" cy="12961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What means recognition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860032" y="4581128"/>
            <a:ext cx="3024336" cy="13681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Where means Scene Analysis or (Scene Reconstruction)</a:t>
            </a:r>
            <a:endParaRPr lang="zh-CN" altLang="en-US" dirty="0"/>
          </a:p>
        </p:txBody>
      </p:sp>
      <p:sp>
        <p:nvSpPr>
          <p:cNvPr id="7" name="下箭头 6"/>
          <p:cNvSpPr/>
          <p:nvPr/>
        </p:nvSpPr>
        <p:spPr>
          <a:xfrm>
            <a:off x="2411760" y="4221088"/>
            <a:ext cx="792088" cy="36004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下箭头 7"/>
          <p:cNvSpPr/>
          <p:nvPr/>
        </p:nvSpPr>
        <p:spPr>
          <a:xfrm>
            <a:off x="5436096" y="4149080"/>
            <a:ext cx="576064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zh-CN" sz="3600" dirty="0"/>
              <a:t>1.3.3 computer vision (Microsoft)</a:t>
            </a:r>
            <a:endParaRPr lang="zh-CN" altLang="en-US" sz="3600" dirty="0"/>
          </a:p>
        </p:txBody>
      </p:sp>
      <p:pic>
        <p:nvPicPr>
          <p:cNvPr id="4" name="内容占位符 3" descr="kinect-sports-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71319" y="1600200"/>
            <a:ext cx="6401362" cy="4525963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computer vision (Microsoft)</a:t>
            </a:r>
            <a:endParaRPr lang="zh-CN" altLang="en-US" dirty="0"/>
          </a:p>
        </p:txBody>
      </p:sp>
      <p:pic>
        <p:nvPicPr>
          <p:cNvPr id="4" name="内容占位符 3" descr="kinect-pr-top-1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63688" y="2060848"/>
            <a:ext cx="5715000" cy="29337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Sample of </a:t>
            </a:r>
            <a:r>
              <a:rPr lang="en-US" altLang="zh-CN" dirty="0"/>
              <a:t>Photograph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defRPr/>
            </a:pPr>
            <a:r>
              <a:rPr lang="zh-CN" altLang="zh-CN" dirty="0"/>
              <a:t>Human being</a:t>
            </a:r>
          </a:p>
          <a:p>
            <a:pPr lvl="1">
              <a:defRPr/>
            </a:pPr>
            <a:r>
              <a:rPr lang="zh-CN" altLang="zh-CN" dirty="0"/>
              <a:t>Lena: most famous picture in the field of  Digital Image Processing</a:t>
            </a:r>
          </a:p>
          <a:p>
            <a:endParaRPr lang="zh-CN" altLang="en-US" dirty="0"/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457200" y="292100"/>
            <a:ext cx="8229600" cy="13843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457200" y="1905000"/>
            <a:ext cx="82296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zh-CN" sz="3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6" name="Picture 4" descr="lena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08104" y="3212976"/>
            <a:ext cx="2703513" cy="2703512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computer vision (Microsoft)</a:t>
            </a:r>
            <a:endParaRPr lang="zh-CN" altLang="en-US" dirty="0"/>
          </a:p>
        </p:txBody>
      </p:sp>
      <p:pic>
        <p:nvPicPr>
          <p:cNvPr id="4" name="内容占位符 3" descr="Gesture-Control-008-Sma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computer vision (Microsoft)</a:t>
            </a:r>
            <a:endParaRPr lang="zh-CN" altLang="en-US" dirty="0"/>
          </a:p>
        </p:txBody>
      </p:sp>
      <p:pic>
        <p:nvPicPr>
          <p:cNvPr id="4" name="内容占位符 3" descr="kinect-sdk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67744" y="2134989"/>
            <a:ext cx="4320480" cy="3240360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Computer Vision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zh-CN" altLang="en-US" dirty="0"/>
          </a:p>
          <a:p>
            <a:r>
              <a:rPr lang="en-US" altLang="zh-CN" b="1" dirty="0"/>
              <a:t>Low-level Processing: both input and output are images</a:t>
            </a:r>
          </a:p>
          <a:p>
            <a:pPr lvl="1"/>
            <a:endParaRPr lang="en-US" altLang="zh-CN" b="1" dirty="0"/>
          </a:p>
          <a:p>
            <a:r>
              <a:rPr lang="en-US" altLang="zh-CN" dirty="0"/>
              <a:t></a:t>
            </a:r>
            <a:r>
              <a:rPr lang="en-US" altLang="zh-CN" b="1" dirty="0"/>
              <a:t>Mid-level Processing: input images, output attributes of those images </a:t>
            </a:r>
          </a:p>
          <a:p>
            <a:pPr lvl="1"/>
            <a:r>
              <a:rPr lang="en-US" altLang="zh-CN" b="1" dirty="0"/>
              <a:t>Image Segmentation Image Indexing (Feature Extraction)</a:t>
            </a:r>
          </a:p>
          <a:p>
            <a:r>
              <a:rPr lang="en-US" altLang="zh-CN" dirty="0"/>
              <a:t></a:t>
            </a:r>
            <a:r>
              <a:rPr lang="en-US" altLang="zh-CN" b="1" dirty="0"/>
              <a:t>High-level Processing: related to computer vision</a:t>
            </a:r>
          </a:p>
          <a:p>
            <a:pPr lvl="1"/>
            <a:r>
              <a:rPr lang="en-US" altLang="zh-CN" b="1" dirty="0"/>
              <a:t>Image Analysis and Understanding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zh-CN" dirty="0"/>
              <a:t>Sample of </a:t>
            </a:r>
            <a:r>
              <a:rPr lang="en-US" altLang="zh-CN" dirty="0"/>
              <a:t>Photographs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Forbidden City  (Architecture)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3BB87F-8769-278D-F1B8-B21F828D6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0928"/>
            <a:ext cx="9144000" cy="305330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49556F-700F-46D4-4C65-66960810E4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zh-CN" dirty="0"/>
              <a:t>Sample of </a:t>
            </a:r>
            <a:r>
              <a:rPr lang="en-US" altLang="zh-CN" dirty="0"/>
              <a:t>Photographs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D31BF26-7C6E-3D3D-13A1-201623C699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3366" y="2333633"/>
            <a:ext cx="8046156" cy="4525963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A9BD8D4-9277-01CB-DA4B-9F5546B85581}"/>
              </a:ext>
            </a:extLst>
          </p:cNvPr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the </a:t>
            </a:r>
            <a:r>
              <a:rPr lang="en-US" altLang="zh-CN" dirty="0" err="1"/>
              <a:t>Huashan</a:t>
            </a:r>
            <a:r>
              <a:rPr lang="en-US" altLang="zh-CN" dirty="0"/>
              <a:t> Mountain (Landscape)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38869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zh-CN" altLang="zh-CN" dirty="0"/>
              <a:t>Sample of </a:t>
            </a:r>
            <a:r>
              <a:rPr lang="en-US" altLang="zh-CN" dirty="0"/>
              <a:t>Photographs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Flower</a:t>
            </a:r>
          </a:p>
          <a:p>
            <a:endParaRPr lang="zh-CN" altLang="en-US" dirty="0"/>
          </a:p>
        </p:txBody>
      </p:sp>
      <p:pic>
        <p:nvPicPr>
          <p:cNvPr id="4" name="Picture 4" descr="Tulip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52800" y="2514600"/>
            <a:ext cx="4532313" cy="3398838"/>
          </a:xfrm>
          <a:prstGeom prst="rect">
            <a:avLst/>
          </a:prstGeom>
          <a:noFill/>
          <a:ln w="9525" cmpd="sng">
            <a:noFill/>
            <a:miter lim="800000"/>
            <a:headEnd/>
            <a:tailEnd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1590B04-77B5-9823-21EF-0D1487F4A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127700"/>
            <a:ext cx="6158458" cy="470095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CA0DAA6-33B8-4A25-810D-2F4D816FB4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3729445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88480" y="640081"/>
            <a:ext cx="2532887" cy="3681976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3800" b="1">
                <a:solidFill>
                  <a:schemeClr val="bg1"/>
                </a:solidFill>
              </a:rPr>
              <a:t>An oil painting is an image, but is NOT a photograph</a:t>
            </a:r>
            <a:endParaRPr lang="en-US" altLang="zh-CN" sz="3800">
              <a:solidFill>
                <a:schemeClr val="bg1"/>
              </a:solidFill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267C4FF-67FD-8A99-53AE-EC32DBE86B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40" r="16217" b="2"/>
          <a:stretch/>
        </p:blipFill>
        <p:spPr>
          <a:xfrm>
            <a:off x="3490722" y="10"/>
            <a:ext cx="5653278" cy="68579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922632" y="1922631"/>
            <a:ext cx="6875818" cy="3030558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663321" y="3165298"/>
            <a:ext cx="4355594" cy="3028952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742858" y="2085760"/>
            <a:ext cx="6857572" cy="268605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1161554" y="1712395"/>
            <a:ext cx="4808302" cy="3066500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95030" y="2767106"/>
            <a:ext cx="2160621" cy="307190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altLang="zh-CN" sz="35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Am Image of 3D Model</a:t>
            </a:r>
          </a:p>
        </p:txBody>
      </p:sp>
      <p:pic>
        <p:nvPicPr>
          <p:cNvPr id="4" name="内容占位符 3" descr="dragon_3dmode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376821" y="719344"/>
            <a:ext cx="5419311" cy="541931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901</Words>
  <Application>Microsoft Office PowerPoint</Application>
  <PresentationFormat>全屏显示(4:3)</PresentationFormat>
  <Paragraphs>208</Paragraphs>
  <Slides>42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45" baseType="lpstr">
      <vt:lpstr>Arial</vt:lpstr>
      <vt:lpstr>Calibri</vt:lpstr>
      <vt:lpstr>Office 主题</vt:lpstr>
      <vt:lpstr>Chapter 1</vt:lpstr>
      <vt:lpstr>The Contents of Chapter 1</vt:lpstr>
      <vt:lpstr>1.1 Basic Concepts</vt:lpstr>
      <vt:lpstr>Sample of Photograph</vt:lpstr>
      <vt:lpstr>Sample of Photographs</vt:lpstr>
      <vt:lpstr>Sample of Photographs</vt:lpstr>
      <vt:lpstr>Sample of Photographs</vt:lpstr>
      <vt:lpstr>An oil painting is an image, but is NOT a photograph</vt:lpstr>
      <vt:lpstr>Am Image of 3D Model</vt:lpstr>
      <vt:lpstr>What is an Image</vt:lpstr>
      <vt:lpstr>What is a Photograph?</vt:lpstr>
      <vt:lpstr>Image of 3D Model</vt:lpstr>
      <vt:lpstr>Color Image and gray level image  </vt:lpstr>
      <vt:lpstr>1.1.1 What is an Image? (Gray Level)</vt:lpstr>
      <vt:lpstr>Mathematical model of Image</vt:lpstr>
      <vt:lpstr>What is an Color Image</vt:lpstr>
      <vt:lpstr>1.1.2 What is a Digital Image</vt:lpstr>
      <vt:lpstr>Carte’sian coordinate system Graphics Coordinate System</vt:lpstr>
      <vt:lpstr>1.1.2 What is a Digital Image</vt:lpstr>
      <vt:lpstr>1.1.3 Pixel</vt:lpstr>
      <vt:lpstr>1.1.3 Pixel</vt:lpstr>
      <vt:lpstr>1.1.3 Pixel</vt:lpstr>
      <vt:lpstr>1.1.3 Pixel</vt:lpstr>
      <vt:lpstr>1.1.4 Image Resolution</vt:lpstr>
      <vt:lpstr>Camera Sensor Resolution</vt:lpstr>
      <vt:lpstr>Screen Resolution</vt:lpstr>
      <vt:lpstr>Aspect Ratio</vt:lpstr>
      <vt:lpstr>1.1.4 Image Resolution</vt:lpstr>
      <vt:lpstr>1.2 What is Digital Image Processing</vt:lpstr>
      <vt:lpstr>1.3 Applications of Image Processing</vt:lpstr>
      <vt:lpstr>Image Enhancement</vt:lpstr>
      <vt:lpstr>Image Restoration</vt:lpstr>
      <vt:lpstr>1.3.2 Image Compression</vt:lpstr>
      <vt:lpstr>1.3.2 Image Compression</vt:lpstr>
      <vt:lpstr>1.3.2 Image Compression</vt:lpstr>
      <vt:lpstr>1.3.2 Image Compression</vt:lpstr>
      <vt:lpstr>1.3.3 computer vision or machine vision</vt:lpstr>
      <vt:lpstr>1.3.3 computer vision (Microsoft)</vt:lpstr>
      <vt:lpstr>computer vision (Microsoft)</vt:lpstr>
      <vt:lpstr>computer vision (Microsoft)</vt:lpstr>
      <vt:lpstr>computer vision (Microsoft)</vt:lpstr>
      <vt:lpstr>Computer Vision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梁毅军</dc:creator>
  <cp:lastModifiedBy>Liang Yijun</cp:lastModifiedBy>
  <cp:revision>70</cp:revision>
  <dcterms:created xsi:type="dcterms:W3CDTF">2013-09-25T23:36:00Z</dcterms:created>
  <dcterms:modified xsi:type="dcterms:W3CDTF">2022-09-13T08:38:00Z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2052-11.1.0.8806</vt:lpwstr>
  </property>
</Properties>
</file>